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oboto Slab"/>
      <p:regular r:id="rId27"/>
      <p:bold r:id="rId28"/>
    </p:embeddedFont>
    <p:embeddedFont>
      <p:font typeface="Robo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Slab-bold.fntdata"/><Relationship Id="rId27" Type="http://schemas.openxmlformats.org/officeDocument/2006/relationships/font" Target="fonts/RobotoSlab-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Today, we stand before you to shed light on a topic that touches the lives of millions worldwide: lung cancer. It's a disease that not only affects individuals but entire families and communities. But amidst the challenges posed by this formidable adversary, there's hope. And today, I bring you a glimpse of that hope in the form of cutting-edge technology.</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5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Lung cancer, as many of you may know, is one of the most prevalent and deadliest forms of cancer globally. Its impact extends far beyond the physical toll it takes on those diagnosed. It ripples through emotional and socioeconomic spheres, leaving an indelible mark on countless lives.</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5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But what if we could intervene before the disease strikes? What if we could identify those at risk and empower them with knowledge and resources to mitigate that risk? Enter the ground-breaking innovation of predictive analytics.</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5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Imagine a tool—a neural network model—that harnesses the power of data to assess an individual's likelihood of developing lung cancer based on their lifestyle factors. This isn't science fiction; it's the intersection of healthcare and artificial intelligence, offering a glimpse into a future where prevention takes precedence over cure.</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5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This model, crafted by Drishti, Priyanshu and myself, analyses an array of variables—from smoking habits to environmental exposures—and generates personalized risk assessments. Armed with this information, individuals can make informed decisions about their lifestyle choices, potentially altering the course of their health trajectory.</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5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But this isn't just about individuals; it's about collective action. By leveraging technology to predict and prevent lung cancer, we can shift the paradigm from reactive healthcare to proactive wellness. We can empower communities to embrace healthier lifestyles and advocate for policies that promote lung health.</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5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As we stand on the cusp of a new era in healthcare, let us seize the opportunity to harness the full potential of technology in the fight against lung cancer. Let us embark on a journey where every data point, every algorithm, and every innovation brings us closer to a future where this disease no longer holds sway over our lives.</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5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Together, let us dare to dream of a world where lung cancer is not just treatable but preventable. Thank you.</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db80c54c5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db80c54c5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db80c54c5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db80c54c5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db80c54c5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db80c54c5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dbacbf77f3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dbacbf77f3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dbacbf77f3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dbacbf77f3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dbacbf77f3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dbacbf77f3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dbacbf77f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dbacbf77f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dbacbf77f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dbacbf77f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8f65dc283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8f65dc283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dbacbf77f3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dbacbf77f3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8f65dc283c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8f65dc283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8f65dc283c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8f65dc283c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dbacbf77f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dbacbf77f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8f65dc283c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8f65dc283c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8f65dc283c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8f65dc283c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dbacbf77f3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dbacbf77f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dbacbf77f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dbacbf77f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8f65dc283c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8f65dc283c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dbacbf77f3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dbacbf77f3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db80c54c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db80c54c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image" Target="../media/image16.png"/><Relationship Id="rId5" Type="http://schemas.openxmlformats.org/officeDocument/2006/relationships/image" Target="../media/image4.png"/><Relationship Id="rId6"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www.kaggle.com/datasets/thedevastator/cancer-patients-and-air-pollution-a-new-link/data" TargetMode="External"/><Relationship Id="rId4" Type="http://schemas.openxmlformats.org/officeDocument/2006/relationships/hyperlink" Target="https://scikit-learn.org/stable/" TargetMode="External"/><Relationship Id="rId9" Type="http://schemas.openxmlformats.org/officeDocument/2006/relationships/hyperlink" Target="https://www.tensorflow.org/tutorials/keras/keras_tuner" TargetMode="External"/><Relationship Id="rId5" Type="http://schemas.openxmlformats.org/officeDocument/2006/relationships/hyperlink" Target="https://www.lung.org/lung-health-diseases/lung-disease-lookup/lung-cancer/basics/lung-cancer-types" TargetMode="External"/><Relationship Id="rId6" Type="http://schemas.openxmlformats.org/officeDocument/2006/relationships/hyperlink" Target="https://spark.apache.org/docs/latest/api/python/index.html" TargetMode="External"/><Relationship Id="rId7" Type="http://schemas.openxmlformats.org/officeDocument/2006/relationships/hyperlink" Target="https://keras.io/api/models/" TargetMode="External"/><Relationship Id="rId8" Type="http://schemas.openxmlformats.org/officeDocument/2006/relationships/hyperlink" Target="https://keras.io/api/metric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kaggle.com/datasets/thedevastator/cancer-patients-and-air-pollution-a-new-link/data" TargetMode="External"/><Relationship Id="rId4" Type="http://schemas.openxmlformats.org/officeDocument/2006/relationships/hyperlink" Target="https://www.kaggle.com/datasets/thedevastator/cancer-patients-and-air-pollution-a-new-link/data" TargetMode="External"/><Relationship Id="rId5" Type="http://schemas.openxmlformats.org/officeDocument/2006/relationships/hyperlink" Target="https://www.kaggle.com/datasets/thedevastator/cancer-patients-and-air-pollution-a-new-link/data" TargetMode="External"/><Relationship Id="rId6" Type="http://schemas.openxmlformats.org/officeDocument/2006/relationships/hyperlink" Target="https://www.kaggle.com/datasets/thedevastator/cancer-patients-and-air-pollution-a-new-link/data"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497200" y="521475"/>
            <a:ext cx="6277200" cy="108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500"/>
              <a:t>MACHINE LEARNING ALGORITHMS TO PREDICT LUNG CANCER</a:t>
            </a:r>
            <a:endParaRPr sz="2500"/>
          </a:p>
        </p:txBody>
      </p:sp>
      <p:sp>
        <p:nvSpPr>
          <p:cNvPr id="64" name="Google Shape;64;p13"/>
          <p:cNvSpPr txBox="1"/>
          <p:nvPr>
            <p:ph idx="1" type="subTitle"/>
          </p:nvPr>
        </p:nvSpPr>
        <p:spPr>
          <a:xfrm>
            <a:off x="1537500" y="4026075"/>
            <a:ext cx="60690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700"/>
              <a:t>MICHELLE HARRIS, DRISHTI PATEL, PRIYANSHU RANA</a:t>
            </a:r>
            <a:endParaRPr sz="1700"/>
          </a:p>
        </p:txBody>
      </p:sp>
      <p:pic>
        <p:nvPicPr>
          <p:cNvPr id="65" name="Google Shape;65;p13"/>
          <p:cNvPicPr preferRelativeResize="0"/>
          <p:nvPr/>
        </p:nvPicPr>
        <p:blipFill>
          <a:blip r:embed="rId3">
            <a:alphaModFix/>
          </a:blip>
          <a:stretch>
            <a:fillRect/>
          </a:stretch>
        </p:blipFill>
        <p:spPr>
          <a:xfrm>
            <a:off x="2629487" y="1689175"/>
            <a:ext cx="4012625" cy="2029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30" name="Google Shape;130;p22"/>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31" name="Google Shape;131;p22"/>
          <p:cNvSpPr/>
          <p:nvPr/>
        </p:nvSpPr>
        <p:spPr>
          <a:xfrm>
            <a:off x="-256050" y="0"/>
            <a:ext cx="9656100" cy="5231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oboto"/>
              <a:ea typeface="Roboto"/>
              <a:cs typeface="Roboto"/>
              <a:sym typeface="Roboto"/>
            </a:endParaRPr>
          </a:p>
        </p:txBody>
      </p:sp>
      <p:pic>
        <p:nvPicPr>
          <p:cNvPr id="132" name="Google Shape;132;p22"/>
          <p:cNvPicPr preferRelativeResize="0"/>
          <p:nvPr/>
        </p:nvPicPr>
        <p:blipFill>
          <a:blip r:embed="rId3">
            <a:alphaModFix/>
          </a:blip>
          <a:stretch>
            <a:fillRect/>
          </a:stretch>
        </p:blipFill>
        <p:spPr>
          <a:xfrm>
            <a:off x="1671621" y="43950"/>
            <a:ext cx="5800759" cy="5143500"/>
          </a:xfrm>
          <a:prstGeom prst="rect">
            <a:avLst/>
          </a:prstGeom>
          <a:solidFill>
            <a:schemeClr val="dk1"/>
          </a:solid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387900" y="74050"/>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Regression Model to Find Significance</a:t>
            </a:r>
            <a:endParaRPr/>
          </a:p>
        </p:txBody>
      </p:sp>
      <p:sp>
        <p:nvSpPr>
          <p:cNvPr id="138" name="Google Shape;138;p23"/>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39" name="Google Shape;139;p23"/>
          <p:cNvSpPr/>
          <p:nvPr/>
        </p:nvSpPr>
        <p:spPr>
          <a:xfrm>
            <a:off x="-402800" y="-43950"/>
            <a:ext cx="9656100" cy="5231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oboto"/>
              <a:ea typeface="Roboto"/>
              <a:cs typeface="Roboto"/>
              <a:sym typeface="Roboto"/>
            </a:endParaRPr>
          </a:p>
        </p:txBody>
      </p:sp>
      <p:pic>
        <p:nvPicPr>
          <p:cNvPr id="140" name="Google Shape;140;p23"/>
          <p:cNvPicPr preferRelativeResize="0"/>
          <p:nvPr/>
        </p:nvPicPr>
        <p:blipFill>
          <a:blip r:embed="rId3">
            <a:alphaModFix/>
          </a:blip>
          <a:stretch>
            <a:fillRect/>
          </a:stretch>
        </p:blipFill>
        <p:spPr>
          <a:xfrm>
            <a:off x="1691864" y="0"/>
            <a:ext cx="5466773" cy="5143500"/>
          </a:xfrm>
          <a:prstGeom prst="rect">
            <a:avLst/>
          </a:prstGeom>
          <a:noFill/>
          <a:ln>
            <a:noFill/>
          </a:ln>
        </p:spPr>
      </p:pic>
      <p:pic>
        <p:nvPicPr>
          <p:cNvPr id="141" name="Google Shape;141;p23"/>
          <p:cNvPicPr preferRelativeResize="0"/>
          <p:nvPr/>
        </p:nvPicPr>
        <p:blipFill rotWithShape="1">
          <a:blip r:embed="rId4">
            <a:alphaModFix/>
          </a:blip>
          <a:srcRect b="0" l="0" r="0" t="3288"/>
          <a:stretch/>
        </p:blipFill>
        <p:spPr>
          <a:xfrm>
            <a:off x="2149150" y="425950"/>
            <a:ext cx="4640275" cy="4717549"/>
          </a:xfrm>
          <a:prstGeom prst="rect">
            <a:avLst/>
          </a:prstGeom>
          <a:solidFill>
            <a:schemeClr val="dk1"/>
          </a:solid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	</a:t>
            </a:r>
            <a:endParaRPr/>
          </a:p>
        </p:txBody>
      </p:sp>
      <p:sp>
        <p:nvSpPr>
          <p:cNvPr id="147" name="Google Shape;147;p2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48" name="Google Shape;148;p24"/>
          <p:cNvSpPr/>
          <p:nvPr/>
        </p:nvSpPr>
        <p:spPr>
          <a:xfrm>
            <a:off x="-402800" y="0"/>
            <a:ext cx="9656100" cy="51873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oboto"/>
              <a:ea typeface="Roboto"/>
              <a:cs typeface="Roboto"/>
              <a:sym typeface="Roboto"/>
            </a:endParaRPr>
          </a:p>
        </p:txBody>
      </p:sp>
      <p:pic>
        <p:nvPicPr>
          <p:cNvPr id="149" name="Google Shape;149;p24"/>
          <p:cNvPicPr preferRelativeResize="0"/>
          <p:nvPr/>
        </p:nvPicPr>
        <p:blipFill>
          <a:blip r:embed="rId3">
            <a:alphaModFix/>
          </a:blip>
          <a:stretch>
            <a:fillRect/>
          </a:stretch>
        </p:blipFill>
        <p:spPr>
          <a:xfrm>
            <a:off x="1024787" y="21900"/>
            <a:ext cx="6800925" cy="5143499"/>
          </a:xfrm>
          <a:prstGeom prst="rect">
            <a:avLst/>
          </a:prstGeom>
          <a:solidFill>
            <a:schemeClr val="dk1"/>
          </a:solid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55" name="Google Shape;155;p2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56" name="Google Shape;156;p25"/>
          <p:cNvSpPr/>
          <p:nvPr/>
        </p:nvSpPr>
        <p:spPr>
          <a:xfrm>
            <a:off x="-410125" y="0"/>
            <a:ext cx="9656100" cy="51873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oboto"/>
              <a:ea typeface="Roboto"/>
              <a:cs typeface="Roboto"/>
              <a:sym typeface="Roboto"/>
            </a:endParaRPr>
          </a:p>
        </p:txBody>
      </p:sp>
      <p:pic>
        <p:nvPicPr>
          <p:cNvPr id="157" name="Google Shape;157;p25"/>
          <p:cNvPicPr preferRelativeResize="0"/>
          <p:nvPr/>
        </p:nvPicPr>
        <p:blipFill>
          <a:blip r:embed="rId3">
            <a:alphaModFix/>
          </a:blip>
          <a:stretch>
            <a:fillRect/>
          </a:stretch>
        </p:blipFill>
        <p:spPr>
          <a:xfrm>
            <a:off x="1677692" y="21900"/>
            <a:ext cx="5788618" cy="5143501"/>
          </a:xfrm>
          <a:prstGeom prst="rect">
            <a:avLst/>
          </a:prstGeom>
          <a:solidFill>
            <a:schemeClr val="dk1"/>
          </a:solid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Models</a:t>
            </a:r>
            <a:endParaRPr/>
          </a:p>
        </p:txBody>
      </p:sp>
      <p:pic>
        <p:nvPicPr>
          <p:cNvPr descr="&#10;&#10;" id="163" name="Google Shape;163;p26"/>
          <p:cNvPicPr preferRelativeResize="0"/>
          <p:nvPr/>
        </p:nvPicPr>
        <p:blipFill rotWithShape="1">
          <a:blip r:embed="rId3">
            <a:alphaModFix/>
          </a:blip>
          <a:srcRect b="24610" l="52614" r="25866" t="48604"/>
          <a:stretch/>
        </p:blipFill>
        <p:spPr>
          <a:xfrm>
            <a:off x="542850" y="1772600"/>
            <a:ext cx="2876452" cy="1290175"/>
          </a:xfrm>
          <a:prstGeom prst="rect">
            <a:avLst/>
          </a:prstGeom>
          <a:noFill/>
          <a:ln>
            <a:noFill/>
          </a:ln>
        </p:spPr>
      </p:pic>
      <p:sp>
        <p:nvSpPr>
          <p:cNvPr id="164" name="Google Shape;164;p26"/>
          <p:cNvSpPr txBox="1"/>
          <p:nvPr/>
        </p:nvSpPr>
        <p:spPr>
          <a:xfrm>
            <a:off x="2130950" y="2759475"/>
            <a:ext cx="14619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1F2328"/>
                </a:solidFill>
                <a:latin typeface="Roboto"/>
                <a:ea typeface="Roboto"/>
                <a:cs typeface="Roboto"/>
                <a:sym typeface="Roboto"/>
              </a:rPr>
              <a:t>Logistic regression</a:t>
            </a:r>
            <a:endParaRPr sz="800">
              <a:solidFill>
                <a:srgbClr val="1F2328"/>
              </a:solidFill>
              <a:latin typeface="Roboto"/>
              <a:ea typeface="Roboto"/>
              <a:cs typeface="Roboto"/>
              <a:sym typeface="Roboto"/>
            </a:endParaRPr>
          </a:p>
        </p:txBody>
      </p:sp>
      <p:pic>
        <p:nvPicPr>
          <p:cNvPr id="165" name="Google Shape;165;p26"/>
          <p:cNvPicPr preferRelativeResize="0"/>
          <p:nvPr/>
        </p:nvPicPr>
        <p:blipFill rotWithShape="1">
          <a:blip r:embed="rId4">
            <a:alphaModFix/>
          </a:blip>
          <a:srcRect b="27231" l="53044" r="25772" t="46221"/>
          <a:stretch/>
        </p:blipFill>
        <p:spPr>
          <a:xfrm>
            <a:off x="5282073" y="1768162"/>
            <a:ext cx="2876452" cy="1299063"/>
          </a:xfrm>
          <a:prstGeom prst="rect">
            <a:avLst/>
          </a:prstGeom>
          <a:noFill/>
          <a:ln>
            <a:noFill/>
          </a:ln>
        </p:spPr>
      </p:pic>
      <p:pic>
        <p:nvPicPr>
          <p:cNvPr id="166" name="Google Shape;166;p26"/>
          <p:cNvPicPr preferRelativeResize="0"/>
          <p:nvPr/>
        </p:nvPicPr>
        <p:blipFill rotWithShape="1">
          <a:blip r:embed="rId5">
            <a:alphaModFix/>
          </a:blip>
          <a:srcRect b="30069" l="52897" r="26097" t="45268"/>
          <a:stretch/>
        </p:blipFill>
        <p:spPr>
          <a:xfrm>
            <a:off x="5345174" y="3384900"/>
            <a:ext cx="2876452" cy="1216960"/>
          </a:xfrm>
          <a:prstGeom prst="rect">
            <a:avLst/>
          </a:prstGeom>
          <a:noFill/>
          <a:ln>
            <a:noFill/>
          </a:ln>
        </p:spPr>
      </p:pic>
      <p:pic>
        <p:nvPicPr>
          <p:cNvPr id="167" name="Google Shape;167;p26"/>
          <p:cNvPicPr preferRelativeResize="0"/>
          <p:nvPr/>
        </p:nvPicPr>
        <p:blipFill rotWithShape="1">
          <a:blip r:embed="rId6">
            <a:alphaModFix/>
          </a:blip>
          <a:srcRect b="15362" l="52974" r="24827" t="58187"/>
          <a:stretch/>
        </p:blipFill>
        <p:spPr>
          <a:xfrm>
            <a:off x="563950" y="3384900"/>
            <a:ext cx="2834227" cy="12169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Neural </a:t>
            </a:r>
            <a:r>
              <a:rPr lang="en"/>
              <a:t>network</a:t>
            </a:r>
            <a:endParaRPr/>
          </a:p>
        </p:txBody>
      </p:sp>
      <p:sp>
        <p:nvSpPr>
          <p:cNvPr id="173" name="Google Shape;173;p27"/>
          <p:cNvSpPr txBox="1"/>
          <p:nvPr>
            <p:ph idx="1" type="body"/>
          </p:nvPr>
        </p:nvSpPr>
        <p:spPr>
          <a:xfrm>
            <a:off x="387900" y="1489825"/>
            <a:ext cx="43467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Final chosen model for prediction -deep neural model</a:t>
            </a:r>
            <a:endParaRPr/>
          </a:p>
          <a:p>
            <a:pPr indent="0" lvl="0" marL="0" rtl="0" algn="l">
              <a:spcBef>
                <a:spcPts val="1200"/>
              </a:spcBef>
              <a:spcAft>
                <a:spcPts val="0"/>
              </a:spcAft>
              <a:buNone/>
            </a:pPr>
            <a:r>
              <a:rPr lang="en"/>
              <a:t>Autotuner for optimisation</a:t>
            </a:r>
            <a:endParaRPr/>
          </a:p>
          <a:p>
            <a:pPr indent="0" lvl="0" marL="0" rtl="0" algn="l">
              <a:spcBef>
                <a:spcPts val="1200"/>
              </a:spcBef>
              <a:spcAft>
                <a:spcPts val="0"/>
              </a:spcAft>
              <a:buNone/>
            </a:pPr>
            <a:r>
              <a:rPr lang="en"/>
              <a:t>Evaluation</a:t>
            </a:r>
            <a:endParaRPr/>
          </a:p>
          <a:p>
            <a:pPr indent="0" lvl="0" marL="0" rtl="0" algn="l">
              <a:spcBef>
                <a:spcPts val="1200"/>
              </a:spcBef>
              <a:spcAft>
                <a:spcPts val="1200"/>
              </a:spcAft>
              <a:buNone/>
            </a:pPr>
            <a:r>
              <a:rPr lang="en"/>
              <a:t> </a:t>
            </a:r>
            <a:endParaRPr/>
          </a:p>
        </p:txBody>
      </p:sp>
      <p:pic>
        <p:nvPicPr>
          <p:cNvPr id="174" name="Google Shape;174;p27"/>
          <p:cNvPicPr preferRelativeResize="0"/>
          <p:nvPr/>
        </p:nvPicPr>
        <p:blipFill>
          <a:blip r:embed="rId3">
            <a:alphaModFix/>
          </a:blip>
          <a:stretch>
            <a:fillRect/>
          </a:stretch>
        </p:blipFill>
        <p:spPr>
          <a:xfrm>
            <a:off x="4879725" y="1426725"/>
            <a:ext cx="4105200" cy="3078900"/>
          </a:xfrm>
          <a:prstGeom prst="rect">
            <a:avLst/>
          </a:prstGeom>
          <a:noFill/>
          <a:ln>
            <a:noFill/>
          </a:ln>
        </p:spPr>
      </p:pic>
      <p:pic>
        <p:nvPicPr>
          <p:cNvPr id="175" name="Google Shape;175;p27"/>
          <p:cNvPicPr preferRelativeResize="0"/>
          <p:nvPr/>
        </p:nvPicPr>
        <p:blipFill rotWithShape="1">
          <a:blip r:embed="rId4">
            <a:alphaModFix/>
          </a:blip>
          <a:srcRect b="39648" l="53330" r="18024" t="45506"/>
          <a:stretch/>
        </p:blipFill>
        <p:spPr>
          <a:xfrm>
            <a:off x="521500" y="3407075"/>
            <a:ext cx="3510851" cy="8460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Github repository</a:t>
            </a:r>
            <a:endParaRPr/>
          </a:p>
        </p:txBody>
      </p:sp>
      <p:sp>
        <p:nvSpPr>
          <p:cNvPr id="181" name="Google Shape;181;p28"/>
          <p:cNvSpPr txBox="1"/>
          <p:nvPr>
            <p:ph idx="1" type="body"/>
          </p:nvPr>
        </p:nvSpPr>
        <p:spPr>
          <a:xfrm>
            <a:off x="387900" y="4145174"/>
            <a:ext cx="8368200" cy="626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web application can be run as a Flask app through the Webpage.py file</a:t>
            </a:r>
            <a:endParaRPr/>
          </a:p>
        </p:txBody>
      </p:sp>
      <p:pic>
        <p:nvPicPr>
          <p:cNvPr id="182" name="Google Shape;182;p28"/>
          <p:cNvPicPr preferRelativeResize="0"/>
          <p:nvPr/>
        </p:nvPicPr>
        <p:blipFill rotWithShape="1">
          <a:blip r:embed="rId3">
            <a:alphaModFix/>
          </a:blip>
          <a:srcRect b="6590" l="47635" r="0" t="10201"/>
          <a:stretch/>
        </p:blipFill>
        <p:spPr>
          <a:xfrm>
            <a:off x="2062475" y="1200875"/>
            <a:ext cx="4788275" cy="27417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Challenges to this project</a:t>
            </a:r>
            <a:endParaRPr/>
          </a:p>
        </p:txBody>
      </p:sp>
      <p:sp>
        <p:nvSpPr>
          <p:cNvPr id="188" name="Google Shape;188;p2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Model choice</a:t>
            </a:r>
            <a:endParaRPr/>
          </a:p>
          <a:p>
            <a:pPr indent="-342900" lvl="0" marL="457200" rtl="0" algn="l">
              <a:spcBef>
                <a:spcPts val="0"/>
              </a:spcBef>
              <a:spcAft>
                <a:spcPts val="0"/>
              </a:spcAft>
              <a:buSzPts val="1800"/>
              <a:buChar char="●"/>
            </a:pPr>
            <a:r>
              <a:rPr lang="en"/>
              <a:t>Autotuner</a:t>
            </a:r>
            <a:endParaRPr/>
          </a:p>
          <a:p>
            <a:pPr indent="-342900" lvl="0" marL="457200" rtl="0" algn="l">
              <a:spcBef>
                <a:spcPts val="0"/>
              </a:spcBef>
              <a:spcAft>
                <a:spcPts val="0"/>
              </a:spcAft>
              <a:buSzPts val="1800"/>
              <a:buChar char="●"/>
            </a:pPr>
            <a:r>
              <a:rPr lang="en"/>
              <a:t>Deployment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Limitations to data</a:t>
            </a:r>
            <a:endParaRPr/>
          </a:p>
        </p:txBody>
      </p:sp>
      <p:sp>
        <p:nvSpPr>
          <p:cNvPr id="194" name="Google Shape;194;p3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Data in numeric values only with no explanation, we assumed this was severity of symptoms in ascending </a:t>
            </a:r>
            <a:r>
              <a:rPr lang="en"/>
              <a:t>hierarchy</a:t>
            </a:r>
            <a:r>
              <a:rPr lang="en"/>
              <a:t>.</a:t>
            </a:r>
            <a:endParaRPr/>
          </a:p>
          <a:p>
            <a:pPr indent="-342900" lvl="0" marL="457200" rtl="0" algn="l">
              <a:spcBef>
                <a:spcPts val="0"/>
              </a:spcBef>
              <a:spcAft>
                <a:spcPts val="0"/>
              </a:spcAft>
              <a:buSzPts val="1800"/>
              <a:buChar char="●"/>
            </a:pPr>
            <a:r>
              <a:rPr lang="en"/>
              <a:t>Assumed males were n=1 in the data set based on kaggle comment section.</a:t>
            </a:r>
            <a:endParaRPr/>
          </a:p>
          <a:p>
            <a:pPr indent="-342900" lvl="0" marL="457200" rtl="0" algn="l">
              <a:spcBef>
                <a:spcPts val="0"/>
              </a:spcBef>
              <a:spcAft>
                <a:spcPts val="0"/>
              </a:spcAft>
              <a:buSzPts val="1800"/>
              <a:buChar char="●"/>
            </a:pPr>
            <a:r>
              <a:rPr lang="en"/>
              <a:t>Small data set - only 1000 records.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1"/>
          <p:cNvSpPr txBox="1"/>
          <p:nvPr>
            <p:ph idx="1" type="body"/>
          </p:nvPr>
        </p:nvSpPr>
        <p:spPr>
          <a:xfrm>
            <a:off x="941625" y="154575"/>
            <a:ext cx="6879900" cy="3533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800" u="sng"/>
              <a:t>Conclusion</a:t>
            </a:r>
            <a:endParaRPr sz="2800" u="sng"/>
          </a:p>
          <a:p>
            <a:pPr indent="0" lvl="0" marL="0" rtl="0" algn="ctr">
              <a:spcBef>
                <a:spcPts val="1200"/>
              </a:spcBef>
              <a:spcAft>
                <a:spcPts val="1200"/>
              </a:spcAft>
              <a:buNone/>
            </a:pPr>
            <a:r>
              <a:rPr lang="en" sz="2600"/>
              <a:t>Machine learning is a powerful tool to predict healthcare outcomes and more can be achieved with </a:t>
            </a:r>
            <a:r>
              <a:rPr lang="en" sz="2600"/>
              <a:t>comprehensive</a:t>
            </a:r>
            <a:r>
              <a:rPr lang="en" sz="2600"/>
              <a:t> data and emerging tools!</a:t>
            </a:r>
            <a:endParaRPr sz="2600"/>
          </a:p>
        </p:txBody>
      </p:sp>
      <p:pic>
        <p:nvPicPr>
          <p:cNvPr id="200" name="Google Shape;200;p31"/>
          <p:cNvPicPr preferRelativeResize="0"/>
          <p:nvPr/>
        </p:nvPicPr>
        <p:blipFill rotWithShape="1">
          <a:blip r:embed="rId3">
            <a:alphaModFix/>
          </a:blip>
          <a:srcRect b="15858" l="0" r="3530" t="21975"/>
          <a:stretch/>
        </p:blipFill>
        <p:spPr>
          <a:xfrm>
            <a:off x="1481100" y="2723775"/>
            <a:ext cx="5638075" cy="2419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Overview</a:t>
            </a:r>
            <a:endParaRPr/>
          </a:p>
        </p:txBody>
      </p:sp>
      <p:sp>
        <p:nvSpPr>
          <p:cNvPr id="71" name="Google Shape;71;p1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What is lung cancer?</a:t>
            </a:r>
            <a:endParaRPr/>
          </a:p>
          <a:p>
            <a:pPr indent="-342900" lvl="0" marL="457200" rtl="0" algn="l">
              <a:spcBef>
                <a:spcPts val="0"/>
              </a:spcBef>
              <a:spcAft>
                <a:spcPts val="0"/>
              </a:spcAft>
              <a:buSzPts val="1800"/>
              <a:buChar char="●"/>
            </a:pPr>
            <a:r>
              <a:rPr lang="en"/>
              <a:t>Objective</a:t>
            </a:r>
            <a:endParaRPr/>
          </a:p>
          <a:p>
            <a:pPr indent="-342900" lvl="0" marL="457200" rtl="0" algn="l">
              <a:spcBef>
                <a:spcPts val="0"/>
              </a:spcBef>
              <a:spcAft>
                <a:spcPts val="0"/>
              </a:spcAft>
              <a:buSzPts val="1800"/>
              <a:buChar char="●"/>
            </a:pPr>
            <a:r>
              <a:rPr lang="en"/>
              <a:t>Our process (ETL, dependencies etc)</a:t>
            </a:r>
            <a:endParaRPr/>
          </a:p>
          <a:p>
            <a:pPr indent="-342900" lvl="0" marL="457200" rtl="0" algn="l">
              <a:spcBef>
                <a:spcPts val="0"/>
              </a:spcBef>
              <a:spcAft>
                <a:spcPts val="0"/>
              </a:spcAft>
              <a:buSzPts val="1800"/>
              <a:buChar char="●"/>
            </a:pPr>
            <a:r>
              <a:rPr lang="en"/>
              <a:t>Data analysis using python and tableau exploration</a:t>
            </a:r>
            <a:endParaRPr/>
          </a:p>
          <a:p>
            <a:pPr indent="-342900" lvl="0" marL="457200" rtl="0" algn="l">
              <a:spcBef>
                <a:spcPts val="0"/>
              </a:spcBef>
              <a:spcAft>
                <a:spcPts val="0"/>
              </a:spcAft>
              <a:buSzPts val="1800"/>
              <a:buChar char="●"/>
            </a:pPr>
            <a:r>
              <a:rPr lang="en"/>
              <a:t>Machine learning models</a:t>
            </a:r>
            <a:endParaRPr/>
          </a:p>
          <a:p>
            <a:pPr indent="-342900" lvl="0" marL="457200" rtl="0" algn="l">
              <a:spcBef>
                <a:spcPts val="0"/>
              </a:spcBef>
              <a:spcAft>
                <a:spcPts val="0"/>
              </a:spcAft>
              <a:buSzPts val="1800"/>
              <a:buChar char="●"/>
            </a:pPr>
            <a:r>
              <a:rPr lang="en"/>
              <a:t>Optimisation</a:t>
            </a:r>
            <a:endParaRPr/>
          </a:p>
          <a:p>
            <a:pPr indent="-342900" lvl="0" marL="457200" rtl="0" algn="l">
              <a:spcBef>
                <a:spcPts val="0"/>
              </a:spcBef>
              <a:spcAft>
                <a:spcPts val="0"/>
              </a:spcAft>
              <a:buSzPts val="1800"/>
              <a:buChar char="●"/>
            </a:pPr>
            <a:r>
              <a:rPr lang="en"/>
              <a:t>Web application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References</a:t>
            </a:r>
            <a:endParaRPr/>
          </a:p>
        </p:txBody>
      </p:sp>
      <p:sp>
        <p:nvSpPr>
          <p:cNvPr id="206" name="Google Shape;206;p32"/>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u="sng">
                <a:solidFill>
                  <a:schemeClr val="hlink"/>
                </a:solidFill>
                <a:hlinkClick r:id="rId3"/>
              </a:rPr>
              <a:t>https://www.kaggle.com/datasets/thedevastator/cancer-patients-and-air-pollution-a-new-link/data</a:t>
            </a:r>
            <a:endParaRPr/>
          </a:p>
          <a:p>
            <a:pPr indent="-342900" lvl="0" marL="457200" rtl="0" algn="l">
              <a:spcBef>
                <a:spcPts val="0"/>
              </a:spcBef>
              <a:spcAft>
                <a:spcPts val="0"/>
              </a:spcAft>
              <a:buSzPts val="1800"/>
              <a:buChar char="●"/>
            </a:pPr>
            <a:r>
              <a:rPr lang="en" u="sng">
                <a:solidFill>
                  <a:schemeClr val="hlink"/>
                </a:solidFill>
                <a:hlinkClick r:id="rId4"/>
              </a:rPr>
              <a:t>https://scikit-learn.org/stable/</a:t>
            </a:r>
            <a:endParaRPr/>
          </a:p>
          <a:p>
            <a:pPr indent="-342900" lvl="0" marL="457200" rtl="0" algn="l">
              <a:spcBef>
                <a:spcPts val="0"/>
              </a:spcBef>
              <a:spcAft>
                <a:spcPts val="0"/>
              </a:spcAft>
              <a:buSzPts val="1800"/>
              <a:buChar char="●"/>
            </a:pPr>
            <a:r>
              <a:rPr lang="en" u="sng">
                <a:solidFill>
                  <a:schemeClr val="hlink"/>
                </a:solidFill>
                <a:hlinkClick r:id="rId5"/>
              </a:rPr>
              <a:t>https://www.lung.org/lung-health-diseases/lung-disease-lookup/lung-cancer/basics/lung-cancer-types</a:t>
            </a:r>
            <a:endParaRPr/>
          </a:p>
          <a:p>
            <a:pPr indent="-342900" lvl="0" marL="457200" rtl="0" algn="l">
              <a:spcBef>
                <a:spcPts val="0"/>
              </a:spcBef>
              <a:spcAft>
                <a:spcPts val="0"/>
              </a:spcAft>
              <a:buSzPts val="1800"/>
              <a:buChar char="●"/>
            </a:pPr>
            <a:r>
              <a:rPr lang="en" u="sng">
                <a:solidFill>
                  <a:schemeClr val="hlink"/>
                </a:solidFill>
                <a:hlinkClick r:id="rId6"/>
              </a:rPr>
              <a:t>https://spark.apache.org/docs/latest/api/python/index.html</a:t>
            </a:r>
            <a:endParaRPr/>
          </a:p>
          <a:p>
            <a:pPr indent="-342900" lvl="0" marL="457200" marR="0" rtl="0" algn="l">
              <a:lnSpc>
                <a:spcPct val="115000"/>
              </a:lnSpc>
              <a:spcBef>
                <a:spcPts val="0"/>
              </a:spcBef>
              <a:spcAft>
                <a:spcPts val="0"/>
              </a:spcAft>
              <a:buSzPts val="1800"/>
              <a:buChar char="●"/>
            </a:pPr>
            <a:r>
              <a:rPr lang="en" u="sng">
                <a:solidFill>
                  <a:schemeClr val="hlink"/>
                </a:solidFill>
                <a:hlinkClick r:id="rId7"/>
              </a:rPr>
              <a:t>https://keras.io/api/models/</a:t>
            </a:r>
            <a:r>
              <a:rPr lang="en" u="sng">
                <a:solidFill>
                  <a:schemeClr val="hlink"/>
                </a:solidFill>
              </a:rPr>
              <a:t> </a:t>
            </a:r>
            <a:endParaRPr u="sng">
              <a:solidFill>
                <a:schemeClr val="hlink"/>
              </a:solidFill>
            </a:endParaRPr>
          </a:p>
          <a:p>
            <a:pPr indent="-342900" lvl="0" marL="457200" marR="0" rtl="0" algn="l">
              <a:lnSpc>
                <a:spcPct val="115000"/>
              </a:lnSpc>
              <a:spcBef>
                <a:spcPts val="0"/>
              </a:spcBef>
              <a:spcAft>
                <a:spcPts val="0"/>
              </a:spcAft>
              <a:buSzPts val="1800"/>
              <a:buChar char="●"/>
            </a:pPr>
            <a:r>
              <a:rPr lang="en" u="sng">
                <a:solidFill>
                  <a:schemeClr val="hlink"/>
                </a:solidFill>
                <a:hlinkClick r:id="rId8"/>
              </a:rPr>
              <a:t>https://keras.io/api/metrics/</a:t>
            </a:r>
            <a:r>
              <a:rPr lang="en" u="sng">
                <a:solidFill>
                  <a:schemeClr val="hlink"/>
                </a:solidFill>
              </a:rPr>
              <a:t> </a:t>
            </a:r>
            <a:endParaRPr u="sng">
              <a:solidFill>
                <a:schemeClr val="hlink"/>
              </a:solidFill>
            </a:endParaRPr>
          </a:p>
          <a:p>
            <a:pPr indent="-342900" lvl="0" marL="457200" marR="0" rtl="0" algn="l">
              <a:lnSpc>
                <a:spcPct val="115000"/>
              </a:lnSpc>
              <a:spcBef>
                <a:spcPts val="0"/>
              </a:spcBef>
              <a:spcAft>
                <a:spcPts val="0"/>
              </a:spcAft>
              <a:buSzPts val="1800"/>
              <a:buChar char="●"/>
            </a:pPr>
            <a:r>
              <a:rPr lang="en" u="sng">
                <a:solidFill>
                  <a:schemeClr val="hlink"/>
                </a:solidFill>
                <a:hlinkClick r:id="rId9"/>
              </a:rPr>
              <a:t>https://www.tensorflow.org/tutorials/keras/keras_tuner</a:t>
            </a:r>
            <a:r>
              <a:rPr lang="en" u="sng">
                <a:solidFill>
                  <a:schemeClr val="hlink"/>
                </a:solidFill>
              </a:rPr>
              <a:t>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3"/>
          <p:cNvSpPr txBox="1"/>
          <p:nvPr>
            <p:ph idx="1" type="body"/>
          </p:nvPr>
        </p:nvSpPr>
        <p:spPr>
          <a:xfrm>
            <a:off x="149175" y="4226300"/>
            <a:ext cx="8368200" cy="21873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Thank you Sean and Rong!</a:t>
            </a:r>
            <a:endParaRPr/>
          </a:p>
        </p:txBody>
      </p:sp>
      <p:pic>
        <p:nvPicPr>
          <p:cNvPr id="212" name="Google Shape;212;p33"/>
          <p:cNvPicPr preferRelativeResize="0"/>
          <p:nvPr/>
        </p:nvPicPr>
        <p:blipFill>
          <a:blip r:embed="rId3">
            <a:alphaModFix/>
          </a:blip>
          <a:stretch>
            <a:fillRect/>
          </a:stretch>
        </p:blipFill>
        <p:spPr>
          <a:xfrm>
            <a:off x="1874375" y="639800"/>
            <a:ext cx="4977825" cy="3111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What is lung cancer?</a:t>
            </a:r>
            <a:endParaRPr/>
          </a:p>
        </p:txBody>
      </p:sp>
      <p:sp>
        <p:nvSpPr>
          <p:cNvPr id="77" name="Google Shape;77;p15"/>
          <p:cNvSpPr txBox="1"/>
          <p:nvPr>
            <p:ph idx="1" type="body"/>
          </p:nvPr>
        </p:nvSpPr>
        <p:spPr>
          <a:xfrm>
            <a:off x="387900" y="1277550"/>
            <a:ext cx="8368200" cy="3291300"/>
          </a:xfrm>
          <a:prstGeom prst="rect">
            <a:avLst/>
          </a:prstGeom>
        </p:spPr>
        <p:txBody>
          <a:bodyPr anchorCtr="0" anchor="t" bIns="91425" lIns="91425" spcFirstLastPara="1" rIns="91425" wrap="square" tIns="91425">
            <a:normAutofit fontScale="92500" lnSpcReduction="20000"/>
          </a:bodyPr>
          <a:lstStyle/>
          <a:p>
            <a:pPr indent="-334327" lvl="0" marL="457200" rtl="0" algn="l">
              <a:lnSpc>
                <a:spcPct val="150000"/>
              </a:lnSpc>
              <a:spcBef>
                <a:spcPts val="0"/>
              </a:spcBef>
              <a:spcAft>
                <a:spcPts val="0"/>
              </a:spcAft>
              <a:buSzPct val="100000"/>
              <a:buChar char="●"/>
            </a:pPr>
            <a:r>
              <a:rPr lang="en"/>
              <a:t>Cancer starts when a</a:t>
            </a:r>
            <a:r>
              <a:rPr lang="en"/>
              <a:t>bnormal cells grow and multiply in an uncontrolled way. Primary lung cancer is when this process begins in the lungs. If it commences in another body area and spreads to the lungs it is known as secondary or metastatic cancer in the lung.</a:t>
            </a:r>
            <a:endParaRPr/>
          </a:p>
          <a:p>
            <a:pPr indent="-334327" lvl="0" marL="457200" rtl="0" algn="l">
              <a:lnSpc>
                <a:spcPct val="150000"/>
              </a:lnSpc>
              <a:spcBef>
                <a:spcPts val="0"/>
              </a:spcBef>
              <a:spcAft>
                <a:spcPts val="0"/>
              </a:spcAft>
              <a:buSzPct val="100000"/>
              <a:buChar char="●"/>
            </a:pPr>
            <a:r>
              <a:rPr lang="en"/>
              <a:t>Lung cancer is a leading global cause for deaths and the fifth most common cancer diagnosed in Australia. </a:t>
            </a:r>
            <a:endParaRPr/>
          </a:p>
          <a:p>
            <a:pPr indent="-334327" lvl="0" marL="457200" rtl="0" algn="l">
              <a:lnSpc>
                <a:spcPct val="150000"/>
              </a:lnSpc>
              <a:spcBef>
                <a:spcPts val="0"/>
              </a:spcBef>
              <a:spcAft>
                <a:spcPts val="0"/>
              </a:spcAft>
              <a:buSzPct val="100000"/>
              <a:buChar char="●"/>
            </a:pPr>
            <a:r>
              <a:rPr lang="en"/>
              <a:t>Almost one in five cancer deaths in Australia occur from lung cancer. </a:t>
            </a:r>
            <a:endParaRPr/>
          </a:p>
          <a:p>
            <a:pPr indent="-334327" lvl="0" marL="457200" rtl="0" algn="l">
              <a:lnSpc>
                <a:spcPct val="150000"/>
              </a:lnSpc>
              <a:spcBef>
                <a:spcPts val="0"/>
              </a:spcBef>
              <a:spcAft>
                <a:spcPts val="0"/>
              </a:spcAft>
              <a:buSzPct val="100000"/>
              <a:buChar char="●"/>
            </a:pPr>
            <a:r>
              <a:rPr lang="en"/>
              <a:t>An estimated 14,700 people were diagnosed with lung cancer in 2023.</a:t>
            </a:r>
            <a:endParaRPr/>
          </a:p>
          <a:p>
            <a:pPr indent="0" lvl="0" marL="0" rtl="0" algn="l">
              <a:lnSpc>
                <a:spcPct val="150000"/>
              </a:lnSpc>
              <a:spcBef>
                <a:spcPts val="1200"/>
              </a:spcBef>
              <a:spcAft>
                <a:spcPts val="1200"/>
              </a:spcAft>
              <a:buNone/>
            </a:pPr>
            <a:r>
              <a:rPr lang="en" sz="858"/>
              <a:t>Reference - Cancer Council Australia</a:t>
            </a:r>
            <a:endParaRPr sz="858"/>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Objective</a:t>
            </a:r>
            <a:endParaRPr/>
          </a:p>
        </p:txBody>
      </p:sp>
      <p:sp>
        <p:nvSpPr>
          <p:cNvPr id="83" name="Google Shape;83;p1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The purpose of this project is to create an algorithm that can be used to predict lung cancer risk as low, medium or high with a </a:t>
            </a:r>
            <a:r>
              <a:rPr lang="en"/>
              <a:t>greater</a:t>
            </a:r>
            <a:r>
              <a:rPr lang="en"/>
              <a:t> than 75% accuracy. This is </a:t>
            </a:r>
            <a:r>
              <a:rPr lang="en"/>
              <a:t>achieved</a:t>
            </a:r>
            <a:r>
              <a:rPr lang="en"/>
              <a:t> by analysing a lung cancer dataset containing 1000 records sourced from Kaggle.</a:t>
            </a:r>
            <a:endParaRPr>
              <a:uFill>
                <a:noFill/>
              </a:uFill>
              <a:hlinkClick r:id="rId3"/>
            </a:endParaRPr>
          </a:p>
          <a:p>
            <a:pPr indent="-342900" lvl="0" marL="457200" rtl="0" algn="l">
              <a:spcBef>
                <a:spcPts val="1200"/>
              </a:spcBef>
              <a:spcAft>
                <a:spcPts val="0"/>
              </a:spcAft>
              <a:buSzPts val="1800"/>
              <a:buAutoNum type="arabicPeriod"/>
            </a:pPr>
            <a:r>
              <a:rPr lang="en">
                <a:uFill>
                  <a:noFill/>
                </a:uFill>
                <a:hlinkClick r:id="rId4"/>
              </a:rPr>
              <a:t>Can we predict a person's cancer risk with greater than 75% accuracy using a neural network model?</a:t>
            </a:r>
            <a:endParaRPr u="sng">
              <a:solidFill>
                <a:schemeClr val="hlink"/>
              </a:solidFill>
              <a:hlinkClick r:id="rId5"/>
            </a:endParaRPr>
          </a:p>
          <a:p>
            <a:pPr indent="-342900" lvl="0" marL="457200" rtl="0" algn="l">
              <a:spcBef>
                <a:spcPts val="0"/>
              </a:spcBef>
              <a:spcAft>
                <a:spcPts val="0"/>
              </a:spcAft>
              <a:buSzPts val="1800"/>
              <a:buAutoNum type="arabicPeriod"/>
            </a:pPr>
            <a:r>
              <a:rPr lang="en">
                <a:uFill>
                  <a:noFill/>
                </a:uFill>
                <a:hlinkClick r:id="rId6"/>
              </a:rPr>
              <a:t>What additional risk factors make a person more susceptible to lung cancer? </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Dependencies</a:t>
            </a:r>
            <a:endParaRPr/>
          </a:p>
        </p:txBody>
      </p:sp>
      <p:sp>
        <p:nvSpPr>
          <p:cNvPr id="89" name="Google Shape;89;p17"/>
          <p:cNvSpPr txBox="1"/>
          <p:nvPr>
            <p:ph idx="1" type="body"/>
          </p:nvPr>
        </p:nvSpPr>
        <p:spPr>
          <a:xfrm>
            <a:off x="387900" y="1489824"/>
            <a:ext cx="8368200" cy="30789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Python Pandas</a:t>
            </a:r>
            <a:endParaRPr/>
          </a:p>
          <a:p>
            <a:pPr indent="-334327" lvl="0" marL="457200" rtl="0" algn="l">
              <a:spcBef>
                <a:spcPts val="0"/>
              </a:spcBef>
              <a:spcAft>
                <a:spcPts val="0"/>
              </a:spcAft>
              <a:buSzPct val="100000"/>
              <a:buChar char="❖"/>
            </a:pPr>
            <a:r>
              <a:rPr lang="en"/>
              <a:t>Python Matplotlib</a:t>
            </a:r>
            <a:endParaRPr/>
          </a:p>
          <a:p>
            <a:pPr indent="-334327" lvl="0" marL="457200" rtl="0" algn="l">
              <a:spcBef>
                <a:spcPts val="0"/>
              </a:spcBef>
              <a:spcAft>
                <a:spcPts val="0"/>
              </a:spcAft>
              <a:buSzPct val="100000"/>
              <a:buChar char="❖"/>
            </a:pPr>
            <a:r>
              <a:rPr lang="en"/>
              <a:t>Scikit-learn</a:t>
            </a:r>
            <a:endParaRPr/>
          </a:p>
          <a:p>
            <a:pPr indent="-334327" lvl="0" marL="457200" rtl="0" algn="l">
              <a:spcBef>
                <a:spcPts val="0"/>
              </a:spcBef>
              <a:spcAft>
                <a:spcPts val="0"/>
              </a:spcAft>
              <a:buSzPct val="100000"/>
              <a:buChar char="❖"/>
            </a:pPr>
            <a:r>
              <a:rPr lang="en"/>
              <a:t>Tensorflow</a:t>
            </a:r>
            <a:endParaRPr/>
          </a:p>
          <a:p>
            <a:pPr indent="-334327" lvl="0" marL="457200" rtl="0" algn="l">
              <a:spcBef>
                <a:spcPts val="0"/>
              </a:spcBef>
              <a:spcAft>
                <a:spcPts val="0"/>
              </a:spcAft>
              <a:buSzPct val="100000"/>
              <a:buChar char="❖"/>
            </a:pPr>
            <a:r>
              <a:rPr lang="en"/>
              <a:t>PySpark</a:t>
            </a:r>
            <a:endParaRPr/>
          </a:p>
          <a:p>
            <a:pPr indent="-334327" lvl="0" marL="457200" rtl="0" algn="l">
              <a:spcBef>
                <a:spcPts val="0"/>
              </a:spcBef>
              <a:spcAft>
                <a:spcPts val="0"/>
              </a:spcAft>
              <a:buSzPct val="100000"/>
              <a:buChar char="❖"/>
            </a:pPr>
            <a:r>
              <a:rPr lang="en"/>
              <a:t>Tableau</a:t>
            </a:r>
            <a:endParaRPr/>
          </a:p>
          <a:p>
            <a:pPr indent="-334327" lvl="0" marL="457200" rtl="0" algn="l">
              <a:spcBef>
                <a:spcPts val="0"/>
              </a:spcBef>
              <a:spcAft>
                <a:spcPts val="0"/>
              </a:spcAft>
              <a:buSzPct val="100000"/>
              <a:buChar char="❖"/>
            </a:pPr>
            <a:r>
              <a:rPr lang="en"/>
              <a:t>Flask</a:t>
            </a:r>
            <a:endParaRPr/>
          </a:p>
          <a:p>
            <a:pPr indent="0" lvl="0" marL="0" rtl="0" algn="l">
              <a:spcBef>
                <a:spcPts val="1200"/>
              </a:spcBef>
              <a:spcAft>
                <a:spcPts val="0"/>
              </a:spcAft>
              <a:buNone/>
            </a:pPr>
            <a:r>
              <a:rPr lang="en"/>
              <a:t>The project was completed using jupyter notebook on Google collaboratory for analysis and model development. </a:t>
            </a:r>
            <a:endParaRPr/>
          </a:p>
          <a:p>
            <a:pPr indent="0" lvl="0" marL="0" rtl="0" algn="l">
              <a:spcBef>
                <a:spcPts val="1200"/>
              </a:spcBef>
              <a:spcAft>
                <a:spcPts val="1200"/>
              </a:spcAft>
              <a:buNone/>
            </a:pPr>
            <a:r>
              <a:rPr lang="en"/>
              <a:t>Web page application using python and flask on visual studio code.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ETL</a:t>
            </a:r>
            <a:endParaRPr/>
          </a:p>
        </p:txBody>
      </p:sp>
      <p:sp>
        <p:nvSpPr>
          <p:cNvPr id="95" name="Google Shape;95;p18"/>
          <p:cNvSpPr txBox="1"/>
          <p:nvPr/>
        </p:nvSpPr>
        <p:spPr>
          <a:xfrm>
            <a:off x="727625" y="1648275"/>
            <a:ext cx="2094000" cy="2721300"/>
          </a:xfrm>
          <a:prstGeom prst="rect">
            <a:avLst/>
          </a:prstGeom>
          <a:solidFill>
            <a:srgbClr val="E69138"/>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EXTRACT</a:t>
            </a:r>
            <a:endParaRPr sz="1800">
              <a:solidFill>
                <a:schemeClr val="dk1"/>
              </a:solidFill>
              <a:latin typeface="Roboto"/>
              <a:ea typeface="Roboto"/>
              <a:cs typeface="Roboto"/>
              <a:sym typeface="Roboto"/>
            </a:endParaRPr>
          </a:p>
          <a:p>
            <a:pPr indent="0" lvl="0" marL="0" rtl="0" algn="ctr">
              <a:spcBef>
                <a:spcPts val="0"/>
              </a:spcBef>
              <a:spcAft>
                <a:spcPts val="0"/>
              </a:spcAft>
              <a:buNone/>
            </a:pPr>
            <a:r>
              <a:t/>
            </a:r>
            <a:endParaRPr sz="1700">
              <a:solidFill>
                <a:schemeClr val="dk1"/>
              </a:solidFill>
              <a:latin typeface="Roboto"/>
              <a:ea typeface="Roboto"/>
              <a:cs typeface="Roboto"/>
              <a:sym typeface="Roboto"/>
            </a:endParaRPr>
          </a:p>
          <a:p>
            <a:pPr indent="0" lvl="0" marL="0" rtl="0" algn="ctr">
              <a:spcBef>
                <a:spcPts val="0"/>
              </a:spcBef>
              <a:spcAft>
                <a:spcPts val="0"/>
              </a:spcAft>
              <a:buNone/>
            </a:pPr>
            <a:r>
              <a:rPr lang="en" sz="1700">
                <a:solidFill>
                  <a:schemeClr val="dk1"/>
                </a:solidFill>
                <a:latin typeface="Roboto"/>
                <a:ea typeface="Roboto"/>
                <a:cs typeface="Roboto"/>
                <a:sym typeface="Roboto"/>
              </a:rPr>
              <a:t>Extract data from Kaggle as a CSV, limited null values.</a:t>
            </a:r>
            <a:endParaRPr sz="1700">
              <a:solidFill>
                <a:schemeClr val="dk1"/>
              </a:solidFill>
              <a:latin typeface="Roboto"/>
              <a:ea typeface="Roboto"/>
              <a:cs typeface="Roboto"/>
              <a:sym typeface="Roboto"/>
            </a:endParaRPr>
          </a:p>
        </p:txBody>
      </p:sp>
      <p:sp>
        <p:nvSpPr>
          <p:cNvPr id="96" name="Google Shape;96;p18"/>
          <p:cNvSpPr txBox="1"/>
          <p:nvPr/>
        </p:nvSpPr>
        <p:spPr>
          <a:xfrm>
            <a:off x="3250750" y="1648275"/>
            <a:ext cx="2094000" cy="27213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TRANSFORM</a:t>
            </a:r>
            <a:endParaRPr sz="1800">
              <a:solidFill>
                <a:schemeClr val="dk1"/>
              </a:solidFill>
              <a:latin typeface="Roboto"/>
              <a:ea typeface="Roboto"/>
              <a:cs typeface="Roboto"/>
              <a:sym typeface="Roboto"/>
            </a:endParaRPr>
          </a:p>
          <a:p>
            <a:pPr indent="0" lvl="0" marL="0" rtl="0" algn="ctr">
              <a:spcBef>
                <a:spcPts val="0"/>
              </a:spcBef>
              <a:spcAft>
                <a:spcPts val="0"/>
              </a:spcAft>
              <a:buNone/>
            </a:pPr>
            <a:r>
              <a:t/>
            </a:r>
            <a:endParaRPr sz="1800">
              <a:solidFill>
                <a:schemeClr val="dk1"/>
              </a:solidFill>
              <a:latin typeface="Roboto"/>
              <a:ea typeface="Roboto"/>
              <a:cs typeface="Roboto"/>
              <a:sym typeface="Roboto"/>
            </a:endParaRPr>
          </a:p>
          <a:p>
            <a:pPr indent="0" lvl="0" marL="0" rtl="0" algn="ctr">
              <a:spcBef>
                <a:spcPts val="0"/>
              </a:spcBef>
              <a:spcAft>
                <a:spcPts val="0"/>
              </a:spcAft>
              <a:buNone/>
            </a:pPr>
            <a:r>
              <a:rPr lang="en" sz="1700">
                <a:solidFill>
                  <a:schemeClr val="dk1"/>
                </a:solidFill>
                <a:latin typeface="Roboto"/>
                <a:ea typeface="Roboto"/>
                <a:cs typeface="Roboto"/>
                <a:sym typeface="Roboto"/>
              </a:rPr>
              <a:t>Check for nulls, removes </a:t>
            </a:r>
            <a:r>
              <a:rPr lang="en" sz="1700">
                <a:solidFill>
                  <a:schemeClr val="dk1"/>
                </a:solidFill>
                <a:latin typeface="Roboto"/>
                <a:ea typeface="Roboto"/>
                <a:cs typeface="Roboto"/>
                <a:sym typeface="Roboto"/>
              </a:rPr>
              <a:t>unnecessary</a:t>
            </a:r>
            <a:r>
              <a:rPr lang="en" sz="1700">
                <a:solidFill>
                  <a:schemeClr val="dk1"/>
                </a:solidFill>
                <a:latin typeface="Roboto"/>
                <a:ea typeface="Roboto"/>
                <a:cs typeface="Roboto"/>
                <a:sym typeface="Roboto"/>
              </a:rPr>
              <a:t> columns, change dtypes for consistency, converted levels to numerics</a:t>
            </a:r>
            <a:endParaRPr sz="1700">
              <a:solidFill>
                <a:schemeClr val="dk1"/>
              </a:solidFill>
              <a:latin typeface="Roboto"/>
              <a:ea typeface="Roboto"/>
              <a:cs typeface="Roboto"/>
              <a:sym typeface="Roboto"/>
            </a:endParaRPr>
          </a:p>
        </p:txBody>
      </p:sp>
      <p:sp>
        <p:nvSpPr>
          <p:cNvPr id="97" name="Google Shape;97;p18"/>
          <p:cNvSpPr txBox="1"/>
          <p:nvPr/>
        </p:nvSpPr>
        <p:spPr>
          <a:xfrm>
            <a:off x="5868550" y="1648275"/>
            <a:ext cx="2094000" cy="2721300"/>
          </a:xfrm>
          <a:prstGeom prst="rect">
            <a:avLst/>
          </a:prstGeom>
          <a:solidFill>
            <a:srgbClr val="F9CB9C"/>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LOAD</a:t>
            </a:r>
            <a:endParaRPr sz="1800">
              <a:solidFill>
                <a:schemeClr val="dk1"/>
              </a:solidFill>
              <a:latin typeface="Roboto"/>
              <a:ea typeface="Roboto"/>
              <a:cs typeface="Roboto"/>
              <a:sym typeface="Roboto"/>
            </a:endParaRPr>
          </a:p>
          <a:p>
            <a:pPr indent="0" lvl="0" marL="0" rtl="0" algn="ctr">
              <a:spcBef>
                <a:spcPts val="0"/>
              </a:spcBef>
              <a:spcAft>
                <a:spcPts val="0"/>
              </a:spcAft>
              <a:buNone/>
            </a:pPr>
            <a:r>
              <a:t/>
            </a:r>
            <a:endParaRPr sz="1800">
              <a:solidFill>
                <a:schemeClr val="dk1"/>
              </a:solidFill>
              <a:latin typeface="Roboto"/>
              <a:ea typeface="Roboto"/>
              <a:cs typeface="Roboto"/>
              <a:sym typeface="Roboto"/>
            </a:endParaRPr>
          </a:p>
          <a:p>
            <a:pPr indent="0" lvl="0" marL="0" rtl="0" algn="ctr">
              <a:spcBef>
                <a:spcPts val="0"/>
              </a:spcBef>
              <a:spcAft>
                <a:spcPts val="0"/>
              </a:spcAft>
              <a:buNone/>
            </a:pPr>
            <a:r>
              <a:rPr lang="en" sz="1800">
                <a:solidFill>
                  <a:schemeClr val="dk1"/>
                </a:solidFill>
                <a:latin typeface="Roboto"/>
                <a:ea typeface="Roboto"/>
                <a:cs typeface="Roboto"/>
                <a:sym typeface="Roboto"/>
              </a:rPr>
              <a:t>Load the data into a jupyter notebook on colab, use Spark to </a:t>
            </a:r>
            <a:r>
              <a:rPr lang="en" sz="1800">
                <a:solidFill>
                  <a:schemeClr val="dk1"/>
                </a:solidFill>
                <a:latin typeface="Roboto"/>
                <a:ea typeface="Roboto"/>
                <a:cs typeface="Roboto"/>
                <a:sym typeface="Roboto"/>
              </a:rPr>
              <a:t>retrieve</a:t>
            </a:r>
            <a:r>
              <a:rPr lang="en" sz="1800">
                <a:solidFill>
                  <a:schemeClr val="dk1"/>
                </a:solidFill>
                <a:latin typeface="Roboto"/>
                <a:ea typeface="Roboto"/>
                <a:cs typeface="Roboto"/>
                <a:sym typeface="Roboto"/>
              </a:rPr>
              <a:t> data and analyse. </a:t>
            </a:r>
            <a:endParaRPr sz="1800">
              <a:solidFill>
                <a:schemeClr val="dk1"/>
              </a:solidFill>
              <a:latin typeface="Roboto"/>
              <a:ea typeface="Roboto"/>
              <a:cs typeface="Roboto"/>
              <a:sym typeface="Roboto"/>
            </a:endParaRPr>
          </a:p>
          <a:p>
            <a:pPr indent="0" lvl="0" marL="0" rtl="0" algn="ctr">
              <a:spcBef>
                <a:spcPts val="0"/>
              </a:spcBef>
              <a:spcAft>
                <a:spcPts val="0"/>
              </a:spcAft>
              <a:buNone/>
            </a:pPr>
            <a:r>
              <a:t/>
            </a:r>
            <a:endParaRPr sz="1800">
              <a:solidFill>
                <a:schemeClr val="dk1"/>
              </a:solidFill>
              <a:latin typeface="Roboto"/>
              <a:ea typeface="Roboto"/>
              <a:cs typeface="Roboto"/>
              <a:sym typeface="Roboto"/>
            </a:endParaRPr>
          </a:p>
          <a:p>
            <a:pPr indent="0" lvl="0" marL="0" rtl="0" algn="ctr">
              <a:spcBef>
                <a:spcPts val="0"/>
              </a:spcBef>
              <a:spcAft>
                <a:spcPts val="0"/>
              </a:spcAft>
              <a:buNone/>
            </a:pPr>
            <a:r>
              <a:t/>
            </a:r>
            <a:endParaRPr sz="1800">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118875" y="434400"/>
            <a:ext cx="50853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Initial data </a:t>
            </a:r>
            <a:endParaRPr/>
          </a:p>
        </p:txBody>
      </p:sp>
      <p:pic>
        <p:nvPicPr>
          <p:cNvPr id="103" name="Google Shape;103;p19"/>
          <p:cNvPicPr preferRelativeResize="0"/>
          <p:nvPr/>
        </p:nvPicPr>
        <p:blipFill rotWithShape="1">
          <a:blip r:embed="rId3">
            <a:alphaModFix/>
          </a:blip>
          <a:srcRect b="9200" l="46435" r="0" t="27696"/>
          <a:stretch/>
        </p:blipFill>
        <p:spPr>
          <a:xfrm>
            <a:off x="118875" y="1553200"/>
            <a:ext cx="5793449" cy="2879124"/>
          </a:xfrm>
          <a:prstGeom prst="rect">
            <a:avLst/>
          </a:prstGeom>
          <a:noFill/>
          <a:ln>
            <a:noFill/>
          </a:ln>
        </p:spPr>
      </p:pic>
      <p:sp>
        <p:nvSpPr>
          <p:cNvPr id="104" name="Google Shape;104;p19"/>
          <p:cNvSpPr txBox="1"/>
          <p:nvPr/>
        </p:nvSpPr>
        <p:spPr>
          <a:xfrm>
            <a:off x="6167625" y="119775"/>
            <a:ext cx="2780400" cy="50238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Age</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Gender </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Air pollution exposure</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Alcohol use</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Dust allergy</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Occupational hazards </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Genetic risk </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Chronic lung disease</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Balanced diet</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Obesity</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Smoking</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Passive smoker</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Chest pain</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Coughing of blood</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Fatigue</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Weight loss</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Shortness of breath</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Wheezing </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Swallowing difficulty</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Clubbing of finger nails</a:t>
            </a:r>
            <a:endParaRPr sz="1500">
              <a:solidFill>
                <a:schemeClr val="dk1"/>
              </a:solidFill>
              <a:latin typeface="Roboto"/>
              <a:ea typeface="Roboto"/>
              <a:cs typeface="Roboto"/>
              <a:sym typeface="Roboto"/>
            </a:endParaRPr>
          </a:p>
          <a:p>
            <a:pPr indent="-323850" lvl="0" marL="457200" rtl="0" algn="l">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Snoring</a:t>
            </a:r>
            <a:endParaRPr sz="1500">
              <a:solidFill>
                <a:schemeClr val="dk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Retrieving data</a:t>
            </a:r>
            <a:endParaRPr/>
          </a:p>
        </p:txBody>
      </p:sp>
      <p:sp>
        <p:nvSpPr>
          <p:cNvPr id="110" name="Google Shape;110;p2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Using Spark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Basic SQL </a:t>
            </a:r>
            <a:r>
              <a:rPr lang="en"/>
              <a:t>queries</a:t>
            </a:r>
            <a:r>
              <a:rPr lang="en"/>
              <a:t> before visualisations:</a:t>
            </a:r>
            <a:endParaRPr/>
          </a:p>
          <a:p>
            <a:pPr indent="0" lvl="0" marL="0" rtl="0" algn="l">
              <a:spcBef>
                <a:spcPts val="1200"/>
              </a:spcBef>
              <a:spcAft>
                <a:spcPts val="1200"/>
              </a:spcAft>
              <a:buNone/>
            </a:pPr>
            <a:r>
              <a:t/>
            </a:r>
            <a:endParaRPr/>
          </a:p>
        </p:txBody>
      </p:sp>
      <p:pic>
        <p:nvPicPr>
          <p:cNvPr id="111" name="Google Shape;111;p20"/>
          <p:cNvPicPr preferRelativeResize="0"/>
          <p:nvPr/>
        </p:nvPicPr>
        <p:blipFill rotWithShape="1">
          <a:blip r:embed="rId3">
            <a:alphaModFix/>
          </a:blip>
          <a:srcRect b="27008" l="48741" r="0" t="17166"/>
          <a:stretch/>
        </p:blipFill>
        <p:spPr>
          <a:xfrm>
            <a:off x="3321225" y="1210750"/>
            <a:ext cx="4339773" cy="1703175"/>
          </a:xfrm>
          <a:prstGeom prst="rect">
            <a:avLst/>
          </a:prstGeom>
          <a:noFill/>
          <a:ln>
            <a:noFill/>
          </a:ln>
        </p:spPr>
      </p:pic>
      <p:sp>
        <p:nvSpPr>
          <p:cNvPr id="112" name="Google Shape;112;p20"/>
          <p:cNvSpPr/>
          <p:nvPr/>
        </p:nvSpPr>
        <p:spPr>
          <a:xfrm>
            <a:off x="1975675" y="1636450"/>
            <a:ext cx="745200" cy="151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pic>
        <p:nvPicPr>
          <p:cNvPr id="113" name="Google Shape;113;p20"/>
          <p:cNvPicPr preferRelativeResize="0"/>
          <p:nvPr/>
        </p:nvPicPr>
        <p:blipFill rotWithShape="1">
          <a:blip r:embed="rId4">
            <a:alphaModFix/>
          </a:blip>
          <a:srcRect b="59333" l="48333" r="40503" t="19845"/>
          <a:stretch/>
        </p:blipFill>
        <p:spPr>
          <a:xfrm>
            <a:off x="188075" y="3712675"/>
            <a:ext cx="1687977" cy="1134575"/>
          </a:xfrm>
          <a:prstGeom prst="rect">
            <a:avLst/>
          </a:prstGeom>
          <a:noFill/>
          <a:ln>
            <a:noFill/>
          </a:ln>
        </p:spPr>
      </p:pic>
      <p:pic>
        <p:nvPicPr>
          <p:cNvPr id="114" name="Google Shape;114;p20"/>
          <p:cNvPicPr preferRelativeResize="0"/>
          <p:nvPr/>
        </p:nvPicPr>
        <p:blipFill rotWithShape="1">
          <a:blip r:embed="rId4">
            <a:alphaModFix/>
          </a:blip>
          <a:srcRect b="29378" l="47482" r="39799" t="42526"/>
          <a:stretch/>
        </p:blipFill>
        <p:spPr>
          <a:xfrm>
            <a:off x="2205313" y="3589700"/>
            <a:ext cx="1734298" cy="1380525"/>
          </a:xfrm>
          <a:prstGeom prst="rect">
            <a:avLst/>
          </a:prstGeom>
          <a:noFill/>
          <a:ln>
            <a:noFill/>
          </a:ln>
        </p:spPr>
      </p:pic>
      <p:pic>
        <p:nvPicPr>
          <p:cNvPr id="115" name="Google Shape;115;p20"/>
          <p:cNvPicPr preferRelativeResize="0"/>
          <p:nvPr/>
        </p:nvPicPr>
        <p:blipFill rotWithShape="1">
          <a:blip r:embed="rId5">
            <a:alphaModFix/>
          </a:blip>
          <a:srcRect b="56472" l="48092" r="40435" t="18719"/>
          <a:stretch/>
        </p:blipFill>
        <p:spPr>
          <a:xfrm>
            <a:off x="4268875" y="3589700"/>
            <a:ext cx="1734298" cy="1380525"/>
          </a:xfrm>
          <a:prstGeom prst="rect">
            <a:avLst/>
          </a:prstGeom>
          <a:noFill/>
          <a:ln>
            <a:noFill/>
          </a:ln>
        </p:spPr>
      </p:pic>
      <p:pic>
        <p:nvPicPr>
          <p:cNvPr id="116" name="Google Shape;116;p20"/>
          <p:cNvPicPr preferRelativeResize="0"/>
          <p:nvPr/>
        </p:nvPicPr>
        <p:blipFill rotWithShape="1">
          <a:blip r:embed="rId5">
            <a:alphaModFix/>
          </a:blip>
          <a:srcRect b="25532" l="47930" r="39570" t="45268"/>
          <a:stretch/>
        </p:blipFill>
        <p:spPr>
          <a:xfrm>
            <a:off x="6366825" y="3589700"/>
            <a:ext cx="1640013" cy="1380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0" y="0"/>
            <a:ext cx="3162300" cy="653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u="sng"/>
              <a:t>Overview of  Dataset</a:t>
            </a:r>
            <a:endParaRPr u="sng"/>
          </a:p>
          <a:p>
            <a:pPr indent="0" lvl="0" marL="0" rtl="0" algn="ctr">
              <a:spcBef>
                <a:spcPts val="0"/>
              </a:spcBef>
              <a:spcAft>
                <a:spcPts val="0"/>
              </a:spcAft>
              <a:buNone/>
            </a:pPr>
            <a:r>
              <a:rPr lang="en" sz="2111"/>
              <a:t>Age &amp; Gender</a:t>
            </a:r>
            <a:endParaRPr sz="2111"/>
          </a:p>
        </p:txBody>
      </p:sp>
      <p:sp>
        <p:nvSpPr>
          <p:cNvPr id="122" name="Google Shape;122;p2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23" name="Google Shape;123;p21"/>
          <p:cNvSpPr/>
          <p:nvPr/>
        </p:nvSpPr>
        <p:spPr>
          <a:xfrm>
            <a:off x="-161425" y="-88050"/>
            <a:ext cx="9656100" cy="5231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oboto"/>
              <a:ea typeface="Roboto"/>
              <a:cs typeface="Roboto"/>
              <a:sym typeface="Roboto"/>
            </a:endParaRPr>
          </a:p>
        </p:txBody>
      </p:sp>
      <p:pic>
        <p:nvPicPr>
          <p:cNvPr id="124" name="Google Shape;124;p21"/>
          <p:cNvPicPr preferRelativeResize="0"/>
          <p:nvPr/>
        </p:nvPicPr>
        <p:blipFill>
          <a:blip r:embed="rId3">
            <a:alphaModFix/>
          </a:blip>
          <a:stretch>
            <a:fillRect/>
          </a:stretch>
        </p:blipFill>
        <p:spPr>
          <a:xfrm>
            <a:off x="1636934" y="0"/>
            <a:ext cx="6059382" cy="5143499"/>
          </a:xfrm>
          <a:prstGeom prst="rect">
            <a:avLst/>
          </a:prstGeom>
          <a:solidFill>
            <a:schemeClr val="dk1"/>
          </a:solid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